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1"/>
  </p:notesMasterIdLst>
  <p:sldIdLst>
    <p:sldId id="256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1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3FD6A-B5B2-4843-960E-B129F814247C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FE6D8-140B-44AE-99EA-7E475C113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5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FE6D8-140B-44AE-99EA-7E475C113C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62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11/15/2024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755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71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954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423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915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69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844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861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7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3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9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11/15/2024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9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3D Hologram from iPad">
            <a:extLst>
              <a:ext uri="{FF2B5EF4-FFF2-40B4-BE49-F238E27FC236}">
                <a16:creationId xmlns:a16="http://schemas.microsoft.com/office/drawing/2014/main" id="{E08A1876-1271-71FD-5823-DFC7138D5E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25" b="8106"/>
          <a:stretch/>
        </p:blipFill>
        <p:spPr>
          <a:xfrm>
            <a:off x="20" y="8468"/>
            <a:ext cx="12191980" cy="6857999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9EC77-E3DA-F455-8C55-B233042EF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768334"/>
            <a:ext cx="4134538" cy="28664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Data Analysis on Customer Churn for Banking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C3F01-FD61-4E6A-FE4B-01A0E17A4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4283239"/>
            <a:ext cx="4134538" cy="1475177"/>
          </a:xfrm>
        </p:spPr>
        <p:txBody>
          <a:bodyPr>
            <a:normAutofit/>
          </a:bodyPr>
          <a:lstStyle/>
          <a:p>
            <a:r>
              <a:rPr lang="en-US" dirty="0"/>
              <a:t>- Abhinav Mishra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yellow and black logo&#10;&#10;Description automatically generated">
            <a:extLst>
              <a:ext uri="{FF2B5EF4-FFF2-40B4-BE49-F238E27FC236}">
                <a16:creationId xmlns:a16="http://schemas.microsoft.com/office/drawing/2014/main" id="{2CF091EC-D7C6-6AB0-B043-3712F1E95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329" y="0"/>
            <a:ext cx="957671" cy="957671"/>
          </a:xfrm>
          <a:prstGeom prst="rect">
            <a:avLst/>
          </a:prstGeom>
        </p:spPr>
      </p:pic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84BB7B91-F08C-2474-F20B-B2994AB97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295917"/>
            <a:ext cx="999259" cy="5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82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254D-3E88-99B8-A0B6-12980F4D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5018677" cy="1268984"/>
          </a:xfrm>
        </p:spPr>
        <p:txBody>
          <a:bodyPr>
            <a:normAutofit/>
          </a:bodyPr>
          <a:lstStyle/>
          <a:p>
            <a:r>
              <a:rPr lang="en-US" dirty="0"/>
              <a:t>About the Project</a:t>
            </a:r>
          </a:p>
        </p:txBody>
      </p:sp>
      <p:sp>
        <p:nvSpPr>
          <p:cNvPr id="82" name="Content Placeholder 8">
            <a:extLst>
              <a:ext uri="{FF2B5EF4-FFF2-40B4-BE49-F238E27FC236}">
                <a16:creationId xmlns:a16="http://schemas.microsoft.com/office/drawing/2014/main" id="{51177677-C0EB-ED29-E85E-51F7C9C32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25" y="1751460"/>
            <a:ext cx="5018677" cy="36012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Chesapeake Annual Hackathon at UMBC sponsored by M&amp;T Bank 2023</a:t>
            </a:r>
            <a:br>
              <a:rPr lang="en-US" dirty="0"/>
            </a:br>
            <a:endParaRPr lang="en-US" dirty="0"/>
          </a:p>
          <a:p>
            <a:r>
              <a:rPr lang="en-US" dirty="0"/>
              <a:t>8 hours, 24 Teams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Topic</a:t>
            </a:r>
            <a:r>
              <a:rPr lang="en-US"/>
              <a:t>: Predictive Analytics for Customer Retention in Banking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Winner – 1</a:t>
            </a:r>
            <a:r>
              <a:rPr lang="en-US" baseline="30000" dirty="0"/>
              <a:t>st</a:t>
            </a:r>
            <a:r>
              <a:rPr lang="en-US" dirty="0"/>
              <a:t> Prize</a:t>
            </a:r>
          </a:p>
          <a:p>
            <a:endParaRPr lang="en-US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1867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FD251E3-961F-2440-B872-1D266718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4" y="0"/>
            <a:ext cx="1901687" cy="6858000"/>
            <a:chOff x="10290314" y="0"/>
            <a:chExt cx="1901687" cy="6858000"/>
          </a:xfrm>
        </p:grpSpPr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5558ED88-23E3-3941-8644-676CD732E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24B1447F-72DA-384E-9D7D-C33A13EF4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86089DDC-F160-E24D-A726-0082953C0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1A211FA8-50B3-3C4E-A234-1580EA200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6A73788D-F322-0047-BF9E-A8E69D845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7E90A8A1-A164-EA41-86BB-166893179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94343D-4C51-384E-BEC6-1517A940C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4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4E39050-9A6B-992A-DC4A-664B6F05E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7" r="4252" b="-1"/>
          <a:stretch/>
        </p:blipFill>
        <p:spPr>
          <a:xfrm>
            <a:off x="6230213" y="768334"/>
            <a:ext cx="5318776" cy="5318776"/>
          </a:xfrm>
          <a:custGeom>
            <a:avLst/>
            <a:gdLst/>
            <a:ahLst/>
            <a:cxnLst/>
            <a:rect l="l" t="t" r="r" b="b"/>
            <a:pathLst>
              <a:path w="5768526" h="5768526">
                <a:moveTo>
                  <a:pt x="2884263" y="0"/>
                </a:moveTo>
                <a:cubicBezTo>
                  <a:pt x="4477197" y="0"/>
                  <a:pt x="5768526" y="1291329"/>
                  <a:pt x="5768526" y="2884263"/>
                </a:cubicBezTo>
                <a:cubicBezTo>
                  <a:pt x="5768526" y="4477197"/>
                  <a:pt x="4477197" y="5768526"/>
                  <a:pt x="2884263" y="5768526"/>
                </a:cubicBezTo>
                <a:cubicBezTo>
                  <a:pt x="1291329" y="5768526"/>
                  <a:pt x="0" y="4477197"/>
                  <a:pt x="0" y="2884263"/>
                </a:cubicBezTo>
                <a:cubicBezTo>
                  <a:pt x="0" y="1291329"/>
                  <a:pt x="1291329" y="0"/>
                  <a:pt x="2884263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7B38F7-BD4C-F95D-4FDD-9151EE976BB5}"/>
              </a:ext>
            </a:extLst>
          </p:cNvPr>
          <p:cNvSpPr txBox="1"/>
          <p:nvPr/>
        </p:nvSpPr>
        <p:spPr>
          <a:xfrm>
            <a:off x="10664801" y="437032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My Team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49F9720-9EE2-4889-4084-3D0DF094F577}"/>
              </a:ext>
            </a:extLst>
          </p:cNvPr>
          <p:cNvSpPr/>
          <p:nvPr/>
        </p:nvSpPr>
        <p:spPr>
          <a:xfrm rot="2447344">
            <a:off x="10354602" y="752402"/>
            <a:ext cx="398567" cy="15163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yellow and black logo&#10;&#10;Description automatically generated">
            <a:extLst>
              <a:ext uri="{FF2B5EF4-FFF2-40B4-BE49-F238E27FC236}">
                <a16:creationId xmlns:a16="http://schemas.microsoft.com/office/drawing/2014/main" id="{56CA00FD-4A68-6062-1E45-431F644B5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0329"/>
            <a:ext cx="957671" cy="957671"/>
          </a:xfrm>
          <a:prstGeom prst="rect">
            <a:avLst/>
          </a:prstGeom>
        </p:spPr>
      </p:pic>
      <p:pic>
        <p:nvPicPr>
          <p:cNvPr id="13" name="Picture 12" descr="A green and white logo&#10;&#10;Description automatically generated">
            <a:extLst>
              <a:ext uri="{FF2B5EF4-FFF2-40B4-BE49-F238E27FC236}">
                <a16:creationId xmlns:a16="http://schemas.microsoft.com/office/drawing/2014/main" id="{715CAEE6-4651-02AA-203D-7BABC8D4F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235" y="6313654"/>
            <a:ext cx="999259" cy="5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9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FB836AD-795C-CB85-6EC6-1C4D63504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61" y="1500356"/>
            <a:ext cx="1309236" cy="1309236"/>
          </a:xfrm>
          <a:prstGeom prst="rect">
            <a:avLst/>
          </a:prstGeom>
        </p:spPr>
      </p:pic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7ED03F42-0E56-E9A9-3311-CF0213511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647" y="1329841"/>
            <a:ext cx="2200354" cy="1650266"/>
          </a:xfrm>
          <a:prstGeom prst="rect">
            <a:avLst/>
          </a:prstGeom>
        </p:spPr>
      </p:pic>
      <p:pic>
        <p:nvPicPr>
          <p:cNvPr id="9" name="Picture 8" descr="A group of orange cubes&#10;&#10;Description automatically generated">
            <a:extLst>
              <a:ext uri="{FF2B5EF4-FFF2-40B4-BE49-F238E27FC236}">
                <a16:creationId xmlns:a16="http://schemas.microsoft.com/office/drawing/2014/main" id="{F673D464-D212-CDFE-6FE3-EBEBD41AD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451" y="1154849"/>
            <a:ext cx="1428750" cy="2000250"/>
          </a:xfrm>
          <a:prstGeom prst="rect">
            <a:avLst/>
          </a:prstGeom>
        </p:spPr>
      </p:pic>
      <p:pic>
        <p:nvPicPr>
          <p:cNvPr id="13" name="Picture 12" descr="A blue logo with black background&#10;&#10;Description automatically generated">
            <a:extLst>
              <a:ext uri="{FF2B5EF4-FFF2-40B4-BE49-F238E27FC236}">
                <a16:creationId xmlns:a16="http://schemas.microsoft.com/office/drawing/2014/main" id="{2AF276E9-1E4C-EBCD-FE94-FF7E1E4B7B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75" y="4624017"/>
            <a:ext cx="3028148" cy="1515022"/>
          </a:xfrm>
          <a:prstGeom prst="rect">
            <a:avLst/>
          </a:prstGeom>
        </p:spPr>
      </p:pic>
      <p:pic>
        <p:nvPicPr>
          <p:cNvPr id="17" name="Picture 16" descr="A yellow rectangular shapes on a black background&#10;&#10;Description automatically generated">
            <a:extLst>
              <a:ext uri="{FF2B5EF4-FFF2-40B4-BE49-F238E27FC236}">
                <a16:creationId xmlns:a16="http://schemas.microsoft.com/office/drawing/2014/main" id="{81508020-2A0C-F70B-5C40-49C82B2FD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95" y="4413089"/>
            <a:ext cx="2933806" cy="1650266"/>
          </a:xfrm>
          <a:prstGeom prst="rect">
            <a:avLst/>
          </a:prstGeom>
        </p:spPr>
      </p:pic>
      <p:pic>
        <p:nvPicPr>
          <p:cNvPr id="19" name="Picture 18" descr="A purple and white logo&#10;&#10;Description automatically generated">
            <a:extLst>
              <a:ext uri="{FF2B5EF4-FFF2-40B4-BE49-F238E27FC236}">
                <a16:creationId xmlns:a16="http://schemas.microsoft.com/office/drawing/2014/main" id="{8A6D4321-09A9-6F41-7FB5-A167293478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977" y="4729581"/>
            <a:ext cx="2525037" cy="151502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1317EEEA-F01F-F576-2601-5D1D3A40BA65}"/>
              </a:ext>
            </a:extLst>
          </p:cNvPr>
          <p:cNvSpPr/>
          <p:nvPr/>
        </p:nvSpPr>
        <p:spPr>
          <a:xfrm>
            <a:off x="2796074" y="2072087"/>
            <a:ext cx="1309236" cy="3825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CDE8CDD-5A13-D669-E7E2-19C30576BEA9}"/>
              </a:ext>
            </a:extLst>
          </p:cNvPr>
          <p:cNvSpPr/>
          <p:nvPr/>
        </p:nvSpPr>
        <p:spPr>
          <a:xfrm>
            <a:off x="6133938" y="1875107"/>
            <a:ext cx="1309236" cy="3825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102864A-92CD-E43C-CF34-5FDD118C0DE5}"/>
              </a:ext>
            </a:extLst>
          </p:cNvPr>
          <p:cNvSpPr/>
          <p:nvPr/>
        </p:nvSpPr>
        <p:spPr>
          <a:xfrm>
            <a:off x="3966946" y="5104536"/>
            <a:ext cx="1309236" cy="3825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BF3947E-30B3-745D-236B-5400410D56EA}"/>
              </a:ext>
            </a:extLst>
          </p:cNvPr>
          <p:cNvSpPr/>
          <p:nvPr/>
        </p:nvSpPr>
        <p:spPr>
          <a:xfrm>
            <a:off x="7099521" y="5046944"/>
            <a:ext cx="1309236" cy="3825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431D89-3492-8F14-9A4B-7AB95587D004}"/>
              </a:ext>
            </a:extLst>
          </p:cNvPr>
          <p:cNvSpPr txBox="1"/>
          <p:nvPr/>
        </p:nvSpPr>
        <p:spPr>
          <a:xfrm>
            <a:off x="927758" y="463628"/>
            <a:ext cx="271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Flow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4A4A5B4-B15B-7294-49DB-E63739A42EED}"/>
              </a:ext>
            </a:extLst>
          </p:cNvPr>
          <p:cNvSpPr/>
          <p:nvPr/>
        </p:nvSpPr>
        <p:spPr>
          <a:xfrm rot="4340923">
            <a:off x="4777032" y="705093"/>
            <a:ext cx="293368" cy="62309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3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C319C-BC4E-10AE-5997-340D998D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198761" cy="1268984"/>
          </a:xfrm>
        </p:spPr>
        <p:txBody>
          <a:bodyPr>
            <a:normAutofit/>
          </a:bodyPr>
          <a:lstStyle/>
          <a:p>
            <a:r>
              <a:rPr lang="en-US" dirty="0"/>
              <a:t>About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777C8-6B25-34C6-7F6B-BE2EC3AC2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8761" cy="360121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300" b="1" dirty="0" err="1"/>
              <a:t>RowNumber</a:t>
            </a:r>
            <a:r>
              <a:rPr lang="en-US" sz="1300" dirty="0"/>
              <a:t>: 		This is the index for each record in the dataset</a:t>
            </a:r>
            <a:br>
              <a:rPr lang="en-US" sz="1300" dirty="0"/>
            </a:br>
            <a:r>
              <a:rPr lang="en-US" sz="1300" b="1" dirty="0" err="1"/>
              <a:t>CustomerId</a:t>
            </a:r>
            <a:r>
              <a:rPr lang="en-US" sz="1300" dirty="0"/>
              <a:t>: 		A unique identifier for each customer.</a:t>
            </a:r>
            <a:br>
              <a:rPr lang="en-US" sz="1300" dirty="0"/>
            </a:br>
            <a:r>
              <a:rPr lang="en-US" sz="1300" b="1" dirty="0"/>
              <a:t>Surname</a:t>
            </a:r>
            <a:r>
              <a:rPr lang="en-US" sz="1300" dirty="0"/>
              <a:t>: 			The last name of the customer.</a:t>
            </a:r>
            <a:br>
              <a:rPr lang="en-US" sz="1300" dirty="0"/>
            </a:br>
            <a:r>
              <a:rPr lang="en-US" sz="1300" b="1" dirty="0" err="1"/>
              <a:t>CreditScore</a:t>
            </a:r>
            <a:r>
              <a:rPr lang="en-US" sz="1300" dirty="0"/>
              <a:t>: 		The credit score of the customer, which is a numerical    					measure of their creditworthiness.</a:t>
            </a:r>
            <a:br>
              <a:rPr lang="en-US" sz="1300" dirty="0"/>
            </a:br>
            <a:r>
              <a:rPr lang="en-US" sz="1300" b="1" dirty="0"/>
              <a:t>Geography</a:t>
            </a:r>
            <a:r>
              <a:rPr lang="en-US" sz="1300" dirty="0"/>
              <a:t>: 		The country or region where the customer is located (e.g., 					France, Spain, Germany).</a:t>
            </a:r>
            <a:br>
              <a:rPr lang="en-US" sz="1300" dirty="0"/>
            </a:br>
            <a:r>
              <a:rPr lang="en-US" sz="1300" b="1" dirty="0"/>
              <a:t>Gender:</a:t>
            </a:r>
            <a:r>
              <a:rPr lang="en-US" sz="1300" dirty="0"/>
              <a:t> 			The gender of the customer (e.g., Male or Female).</a:t>
            </a:r>
            <a:br>
              <a:rPr lang="en-US" sz="1300" dirty="0"/>
            </a:br>
            <a:r>
              <a:rPr lang="en-US" sz="1300" b="1" dirty="0"/>
              <a:t>Age</a:t>
            </a:r>
            <a:r>
              <a:rPr lang="en-US" sz="1300" dirty="0"/>
              <a:t>: 			The age of the customer.</a:t>
            </a:r>
            <a:br>
              <a:rPr lang="en-US" sz="1300" dirty="0"/>
            </a:br>
            <a:r>
              <a:rPr lang="en-US" sz="1300" b="1" dirty="0"/>
              <a:t>Tenure</a:t>
            </a:r>
            <a:r>
              <a:rPr lang="en-US" sz="1300" dirty="0"/>
              <a:t>: 			The number of years the customer has been with the bank.</a:t>
            </a:r>
            <a:br>
              <a:rPr lang="en-US" sz="1300" dirty="0"/>
            </a:br>
            <a:r>
              <a:rPr lang="en-US" sz="1300" b="1" dirty="0"/>
              <a:t>Balance</a:t>
            </a:r>
            <a:r>
              <a:rPr lang="en-US" sz="1300" dirty="0"/>
              <a:t>: 			The account balance of the customer.</a:t>
            </a:r>
            <a:br>
              <a:rPr lang="en-US" sz="1300" dirty="0"/>
            </a:br>
            <a:r>
              <a:rPr lang="en-US" sz="1300" b="1" dirty="0" err="1"/>
              <a:t>NumOfProducts</a:t>
            </a:r>
            <a:r>
              <a:rPr lang="en-US" sz="1300" dirty="0"/>
              <a:t>: 		The number of bank products the customer is using (e.g., 					savings accounts, loans, etc.).</a:t>
            </a:r>
            <a:br>
              <a:rPr lang="en-US" sz="1300" dirty="0"/>
            </a:br>
            <a:r>
              <a:rPr lang="en-US" sz="1300" b="1" dirty="0" err="1"/>
              <a:t>HasCrCard</a:t>
            </a:r>
            <a:r>
              <a:rPr lang="en-US" sz="1300" dirty="0"/>
              <a:t>: 		Whether the customer has a credit card (1 for yes, 0 for no).</a:t>
            </a:r>
            <a:br>
              <a:rPr lang="en-US" sz="1300" dirty="0"/>
            </a:br>
            <a:r>
              <a:rPr lang="en-US" sz="1300" b="1" dirty="0" err="1"/>
              <a:t>IsActiveMember</a:t>
            </a:r>
            <a:r>
              <a:rPr lang="en-US" sz="1300" dirty="0"/>
              <a:t>: 		Whether the customer is an active member (1 for yes, 0 for no).</a:t>
            </a:r>
            <a:br>
              <a:rPr lang="en-US" sz="1300" dirty="0"/>
            </a:br>
            <a:r>
              <a:rPr lang="en-US" sz="1300" b="1" dirty="0" err="1"/>
              <a:t>EstimatedSalary</a:t>
            </a:r>
            <a:r>
              <a:rPr lang="en-US" sz="1300" dirty="0"/>
              <a:t>: 		The estimated annual salary of the customer.</a:t>
            </a:r>
            <a:br>
              <a:rPr lang="en-US" sz="1300" dirty="0"/>
            </a:br>
            <a:r>
              <a:rPr lang="en-US" sz="1300" b="1" dirty="0"/>
              <a:t>Exited</a:t>
            </a:r>
            <a:r>
              <a:rPr lang="en-US" sz="1300" dirty="0"/>
              <a:t>: 			It indicates whether the customer has churned or not (1 for 					churned, 0 for not churned).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927D2C-C486-F740-897D-704CD65E9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B1AC917F-33CC-BD41-BD3D-389CDADA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7850BAB3-7F7C-0972-4901-81F490149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0329"/>
            <a:ext cx="957671" cy="957671"/>
          </a:xfrm>
          <a:prstGeom prst="rect">
            <a:avLst/>
          </a:prstGeom>
        </p:spPr>
      </p:pic>
      <p:pic>
        <p:nvPicPr>
          <p:cNvPr id="5" name="Picture 4" descr="A green and white logo&#10;&#10;Description automatically generated">
            <a:extLst>
              <a:ext uri="{FF2B5EF4-FFF2-40B4-BE49-F238E27FC236}">
                <a16:creationId xmlns:a16="http://schemas.microsoft.com/office/drawing/2014/main" id="{DE8F5C25-D433-7E60-C36D-51CF5784E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41" y="-2756"/>
            <a:ext cx="999259" cy="5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48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A9000-82FF-4686-EF9F-167BB4D54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198761" cy="1268984"/>
          </a:xfrm>
        </p:spPr>
        <p:txBody>
          <a:bodyPr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10DCD-EF8E-C91E-CEBD-0FB93A727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130" y="1918908"/>
            <a:ext cx="9198761" cy="37033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 dirty="0"/>
              <a:t>France has the highest number of bank customers, followed by Germany and Spain. However, the churn rate is highest in Germany (32.44%), followed by Spain (16.67%) and France (16.15%).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Female customers have a higher churn rate, contributing to 55.92% of total churn, compared to male customers who contribute 44.08%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The 41-50 age group has the highest churn (30.51%), followed by the 31-40 (20.84%) and 51-60 (17.35%) groups.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Churn rates are higher for customers with a credit card (69.89%) compared to those without (30.11%)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Most customers with lower credit scores (501-600: 25.21%, 601-700: 36.99%) have higher churn, while churn decreases significantly for scores above 700, indicating better retention among high credit score customers.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Customers with balances in the 100,001-250,000 range have the highest churn (59.94%), while churn decreases significantly for balances below 100,000 and above 250,000, suggesting a middle-range balance may be linked to higher churn risk.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Churn is significantly higher among customers with only 1 product (70.62%), while it decreases as the number of products increases, suggesting higher product engagement reduces churn risk.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Churn is significantly higher among inactive members (63.92%) compared to active members (36.08%), indicating that customer activity strongly influences retention.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Churn is highest during the first year of tenure (12.68%), gradually stabilizing over time, with minor fluctuations, indicating that retaining new customers is critical for reducing churn.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927D2C-C486-F740-897D-704CD65E9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B1AC917F-33CC-BD41-BD3D-389CDADA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9C7F5340-619D-056E-8C0C-7FBC2383A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0329"/>
            <a:ext cx="957671" cy="957671"/>
          </a:xfrm>
          <a:prstGeom prst="rect">
            <a:avLst/>
          </a:prstGeom>
        </p:spPr>
      </p:pic>
      <p:pic>
        <p:nvPicPr>
          <p:cNvPr id="6" name="Picture 5" descr="A green and white logo&#10;&#10;Description automatically generated">
            <a:extLst>
              <a:ext uri="{FF2B5EF4-FFF2-40B4-BE49-F238E27FC236}">
                <a16:creationId xmlns:a16="http://schemas.microsoft.com/office/drawing/2014/main" id="{A8083F44-5F27-5097-DA11-7AD2A1664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41" y="-2756"/>
            <a:ext cx="999259" cy="5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95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A26F7-32FB-D780-E90E-DADB4F074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1" y="275590"/>
            <a:ext cx="3747770" cy="364490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Demographic Churn Analysis</a:t>
            </a:r>
          </a:p>
        </p:txBody>
      </p:sp>
      <p:pic>
        <p:nvPicPr>
          <p:cNvPr id="9" name="Picture 8" descr="A yellow and black logo&#10;&#10;Description automatically generated">
            <a:extLst>
              <a:ext uri="{FF2B5EF4-FFF2-40B4-BE49-F238E27FC236}">
                <a16:creationId xmlns:a16="http://schemas.microsoft.com/office/drawing/2014/main" id="{0A3FBF6C-BD73-1089-636F-15E0982F0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0329"/>
            <a:ext cx="957671" cy="957671"/>
          </a:xfrm>
          <a:prstGeom prst="rect">
            <a:avLst/>
          </a:prstGeom>
        </p:spPr>
      </p:pic>
      <p:pic>
        <p:nvPicPr>
          <p:cNvPr id="10" name="Picture 9" descr="A green and white logo&#10;&#10;Description automatically generated">
            <a:extLst>
              <a:ext uri="{FF2B5EF4-FFF2-40B4-BE49-F238E27FC236}">
                <a16:creationId xmlns:a16="http://schemas.microsoft.com/office/drawing/2014/main" id="{DC2D8B9F-9769-0ED1-1B78-A6895B6AA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41" y="-2756"/>
            <a:ext cx="999259" cy="562083"/>
          </a:xfrm>
          <a:prstGeom prst="rect">
            <a:avLst/>
          </a:prstGeom>
        </p:spPr>
      </p:pic>
      <p:pic>
        <p:nvPicPr>
          <p:cNvPr id="13" name="Content Placeholder 12" descr="A close-up of several blue graphs&#10;&#10;Description automatically generated">
            <a:extLst>
              <a:ext uri="{FF2B5EF4-FFF2-40B4-BE49-F238E27FC236}">
                <a16:creationId xmlns:a16="http://schemas.microsoft.com/office/drawing/2014/main" id="{47A2180C-73BB-6E70-963D-24DD15EEB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1"/>
          <a:stretch/>
        </p:blipFill>
        <p:spPr>
          <a:xfrm>
            <a:off x="1623527" y="676047"/>
            <a:ext cx="8574831" cy="5505906"/>
          </a:xfrm>
        </p:spPr>
      </p:pic>
    </p:spTree>
    <p:extLst>
      <p:ext uri="{BB962C8B-B14F-4D97-AF65-F5344CB8AC3E}">
        <p14:creationId xmlns:p14="http://schemas.microsoft.com/office/powerpoint/2010/main" val="240559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F2E60-F230-4572-E499-4EAC4C22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161290"/>
            <a:ext cx="4151629" cy="425450"/>
          </a:xfrm>
        </p:spPr>
        <p:txBody>
          <a:bodyPr>
            <a:normAutofit/>
          </a:bodyPr>
          <a:lstStyle/>
          <a:p>
            <a:r>
              <a:rPr lang="en-US" sz="1800" dirty="0"/>
              <a:t>Financial Metrics</a:t>
            </a:r>
          </a:p>
        </p:txBody>
      </p:sp>
      <p:pic>
        <p:nvPicPr>
          <p:cNvPr id="10" name="Picture 9" descr="A yellow and black logo&#10;&#10;Description automatically generated">
            <a:extLst>
              <a:ext uri="{FF2B5EF4-FFF2-40B4-BE49-F238E27FC236}">
                <a16:creationId xmlns:a16="http://schemas.microsoft.com/office/drawing/2014/main" id="{BD16F4C0-94C3-CE35-3493-8EF511A21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0329"/>
            <a:ext cx="957671" cy="957671"/>
          </a:xfrm>
          <a:prstGeom prst="rect">
            <a:avLst/>
          </a:prstGeom>
        </p:spPr>
      </p:pic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E245DD84-52A1-FCF0-C2F7-09BC80434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41" y="-2756"/>
            <a:ext cx="999259" cy="562083"/>
          </a:xfrm>
          <a:prstGeom prst="rect">
            <a:avLst/>
          </a:prstGeom>
        </p:spPr>
      </p:pic>
      <p:pic>
        <p:nvPicPr>
          <p:cNvPr id="13" name="Content Placeholder 12" descr="A close-up of several graphs&#10;&#10;Description automatically generated">
            <a:extLst>
              <a:ext uri="{FF2B5EF4-FFF2-40B4-BE49-F238E27FC236}">
                <a16:creationId xmlns:a16="http://schemas.microsoft.com/office/drawing/2014/main" id="{967BD273-DABB-97DE-E006-9E818FA62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60" y="915595"/>
            <a:ext cx="8975542" cy="5190675"/>
          </a:xfrm>
        </p:spPr>
      </p:pic>
    </p:spTree>
    <p:extLst>
      <p:ext uri="{BB962C8B-B14F-4D97-AF65-F5344CB8AC3E}">
        <p14:creationId xmlns:p14="http://schemas.microsoft.com/office/powerpoint/2010/main" val="405185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F7DB-E325-62CF-B1F4-FBE83B7F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91" y="389890"/>
            <a:ext cx="3694430" cy="410210"/>
          </a:xfrm>
        </p:spPr>
        <p:txBody>
          <a:bodyPr>
            <a:normAutofit fontScale="90000"/>
          </a:bodyPr>
          <a:lstStyle/>
          <a:p>
            <a:r>
              <a:rPr lang="en-US" sz="1800" dirty="0"/>
              <a:t>Impact of Credit and Balance/KPIs</a:t>
            </a:r>
          </a:p>
        </p:txBody>
      </p:sp>
      <p:pic>
        <p:nvPicPr>
          <p:cNvPr id="14" name="Picture 13" descr="A yellow and black logo&#10;&#10;Description automatically generated">
            <a:extLst>
              <a:ext uri="{FF2B5EF4-FFF2-40B4-BE49-F238E27FC236}">
                <a16:creationId xmlns:a16="http://schemas.microsoft.com/office/drawing/2014/main" id="{2B763102-9092-989E-CC4E-7E3FE07FC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0329"/>
            <a:ext cx="957671" cy="957671"/>
          </a:xfrm>
          <a:prstGeom prst="rect">
            <a:avLst/>
          </a:prstGeom>
        </p:spPr>
      </p:pic>
      <p:pic>
        <p:nvPicPr>
          <p:cNvPr id="15" name="Picture 14" descr="A green and white logo&#10;&#10;Description automatically generated">
            <a:extLst>
              <a:ext uri="{FF2B5EF4-FFF2-40B4-BE49-F238E27FC236}">
                <a16:creationId xmlns:a16="http://schemas.microsoft.com/office/drawing/2014/main" id="{E93DDC6E-3299-673D-3759-505C6D7BA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41" y="-2756"/>
            <a:ext cx="999259" cy="562083"/>
          </a:xfrm>
          <a:prstGeom prst="rect">
            <a:avLst/>
          </a:prstGeom>
        </p:spPr>
      </p:pic>
      <p:pic>
        <p:nvPicPr>
          <p:cNvPr id="10" name="Content Placeholder 9" descr="A close-up of a graph&#10;&#10;Description automatically generated">
            <a:extLst>
              <a:ext uri="{FF2B5EF4-FFF2-40B4-BE49-F238E27FC236}">
                <a16:creationId xmlns:a16="http://schemas.microsoft.com/office/drawing/2014/main" id="{8927BBE3-1F09-E8E4-EDA9-38420318F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61" y="944280"/>
            <a:ext cx="8951206" cy="5176601"/>
          </a:xfrm>
        </p:spPr>
      </p:pic>
    </p:spTree>
    <p:extLst>
      <p:ext uri="{BB962C8B-B14F-4D97-AF65-F5344CB8AC3E}">
        <p14:creationId xmlns:p14="http://schemas.microsoft.com/office/powerpoint/2010/main" val="3140464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01E8B6AE-8A45-12FE-7608-8BE428B62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5" r="-1" b="11535"/>
          <a:stretch/>
        </p:blipFill>
        <p:spPr>
          <a:xfrm>
            <a:off x="3048" y="-1"/>
            <a:ext cx="12188952" cy="6858000"/>
          </a:xfrm>
          <a:prstGeom prst="rect">
            <a:avLst/>
          </a:prstGeom>
        </p:spPr>
      </p:pic>
      <p:sp>
        <p:nvSpPr>
          <p:cNvPr id="40" name="Rectangle">
            <a:extLst>
              <a:ext uri="{FF2B5EF4-FFF2-40B4-BE49-F238E27FC236}">
                <a16:creationId xmlns:a16="http://schemas.microsoft.com/office/drawing/2014/main" id="{2B31B496-E92B-C84B-83E3-6272409ED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217"/>
            <a:ext cx="12192001" cy="2365291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49554-2C1C-0E87-60EF-6142E285F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4" y="768209"/>
            <a:ext cx="6402597" cy="10632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Thank You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8D799D-6817-AF48-958F-CAC89BB7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43" name="Freeform 105">
              <a:extLst>
                <a:ext uri="{FF2B5EF4-FFF2-40B4-BE49-F238E27FC236}">
                  <a16:creationId xmlns:a16="http://schemas.microsoft.com/office/drawing/2014/main" id="{6DF0BB04-41B9-2740-9969-3C65CE65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492419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106">
              <a:extLst>
                <a:ext uri="{FF2B5EF4-FFF2-40B4-BE49-F238E27FC236}">
                  <a16:creationId xmlns:a16="http://schemas.microsoft.com/office/drawing/2014/main" id="{67DF20F7-680A-4548-A356-D0B3F4277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107">
              <a:extLst>
                <a:ext uri="{FF2B5EF4-FFF2-40B4-BE49-F238E27FC236}">
                  <a16:creationId xmlns:a16="http://schemas.microsoft.com/office/drawing/2014/main" id="{43CCEEBF-2FC8-D346-BCA8-D48EFF692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16B5A5B6-3DE9-A94C-B219-519305EFC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40B5DF0C-97A3-EB44-B608-6A71EFBF7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110">
              <a:extLst>
                <a:ext uri="{FF2B5EF4-FFF2-40B4-BE49-F238E27FC236}">
                  <a16:creationId xmlns:a16="http://schemas.microsoft.com/office/drawing/2014/main" id="{FA869BB4-4F0B-F141-BC49-AF399B473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111">
              <a:extLst>
                <a:ext uri="{FF2B5EF4-FFF2-40B4-BE49-F238E27FC236}">
                  <a16:creationId xmlns:a16="http://schemas.microsoft.com/office/drawing/2014/main" id="{4AF46C70-EE90-EC45-978A-0A8FEB661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yellow and black logo&#10;&#10;Description automatically generated">
            <a:extLst>
              <a:ext uri="{FF2B5EF4-FFF2-40B4-BE49-F238E27FC236}">
                <a16:creationId xmlns:a16="http://schemas.microsoft.com/office/drawing/2014/main" id="{96AF771D-CD8C-F42F-9C0F-7DAA1BE3A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329" y="-778"/>
            <a:ext cx="957671" cy="957671"/>
          </a:xfrm>
          <a:prstGeom prst="rect">
            <a:avLst/>
          </a:prstGeom>
        </p:spPr>
      </p:pic>
      <p:pic>
        <p:nvPicPr>
          <p:cNvPr id="7" name="Picture 6" descr="A green and white logo&#10;&#10;Description automatically generated">
            <a:extLst>
              <a:ext uri="{FF2B5EF4-FFF2-40B4-BE49-F238E27FC236}">
                <a16:creationId xmlns:a16="http://schemas.microsoft.com/office/drawing/2014/main" id="{6A77CA22-29DD-C181-238C-3C9E54B64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009" y="6320265"/>
            <a:ext cx="999259" cy="5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86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unchcard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039D7"/>
      </a:accent1>
      <a:accent2>
        <a:srgbClr val="5A38C9"/>
      </a:accent2>
      <a:accent3>
        <a:srgbClr val="3955D7"/>
      </a:accent3>
      <a:accent4>
        <a:srgbClr val="2785C5"/>
      </a:accent4>
      <a:accent5>
        <a:srgbClr val="33BEBC"/>
      </a:accent5>
      <a:accent6>
        <a:srgbClr val="27C581"/>
      </a:accent6>
      <a:hlink>
        <a:srgbClr val="3897A9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615</Words>
  <Application>Microsoft Office PowerPoint</Application>
  <PresentationFormat>Widescreen</PresentationFormat>
  <Paragraphs>26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Avenir Next</vt:lpstr>
      <vt:lpstr>Neue Haas Grotesk Text Pro</vt:lpstr>
      <vt:lpstr>PunchcardVTI</vt:lpstr>
      <vt:lpstr>Data Analysis on Customer Churn for Banking Services</vt:lpstr>
      <vt:lpstr>About the Project</vt:lpstr>
      <vt:lpstr>PowerPoint Presentation</vt:lpstr>
      <vt:lpstr>About the Dataset</vt:lpstr>
      <vt:lpstr>Executive Summary</vt:lpstr>
      <vt:lpstr>Demographic Churn Analysis</vt:lpstr>
      <vt:lpstr>Financial Metrics</vt:lpstr>
      <vt:lpstr>Impact of Credit and Balance/KPIs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Abhinav Mishra</dc:creator>
  <cp:lastModifiedBy>Abhinav Mishra</cp:lastModifiedBy>
  <cp:revision>12</cp:revision>
  <dcterms:created xsi:type="dcterms:W3CDTF">2024-11-13T17:18:20Z</dcterms:created>
  <dcterms:modified xsi:type="dcterms:W3CDTF">2024-11-15T22:37:11Z</dcterms:modified>
</cp:coreProperties>
</file>